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8" r:id="rId11"/>
    <p:sldId id="260" r:id="rId12"/>
    <p:sldId id="267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179A3-F90C-4A8E-9B89-98953CCD179D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A6EF3-A734-4147-9E38-6406FB05E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6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A6EF3-A734-4147-9E38-6406FB05E4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43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4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03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756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4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3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28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82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0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1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6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0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2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1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9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5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6D2A-6EFF-40B3-B2F0-2845EB1D35E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3997A-5B2B-4EB3-8653-700658EE3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59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LWJGL2 Game</a:t>
            </a:r>
            <a:endParaRPr lang="en-US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Martin Malíř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4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Zvuk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WAV (WAVE) soubory</a:t>
            </a:r>
          </a:p>
          <a:p>
            <a:r>
              <a:rPr lang="cs-CZ" dirty="0" smtClean="0"/>
              <a:t>Vytvořen firmou IGM a Microsoft</a:t>
            </a:r>
          </a:p>
          <a:p>
            <a:r>
              <a:rPr lang="cs-CZ" dirty="0" smtClean="0"/>
              <a:t>Při</a:t>
            </a:r>
          </a:p>
          <a:p>
            <a:pPr lvl="1"/>
            <a:r>
              <a:rPr lang="cs-CZ" dirty="0" smtClean="0"/>
              <a:t>Ambient</a:t>
            </a:r>
          </a:p>
          <a:p>
            <a:pPr lvl="1"/>
            <a:r>
              <a:rPr lang="cs-CZ" dirty="0" smtClean="0"/>
              <a:t>Kolizi</a:t>
            </a:r>
          </a:p>
          <a:p>
            <a:pPr lvl="1"/>
            <a:r>
              <a:rPr lang="cs-CZ" dirty="0" smtClean="0"/>
              <a:t>Výstřelu</a:t>
            </a:r>
          </a:p>
          <a:p>
            <a:pPr lvl="1"/>
            <a:r>
              <a:rPr lang="cs-CZ" dirty="0" smtClean="0"/>
              <a:t>Zásahu</a:t>
            </a:r>
          </a:p>
          <a:p>
            <a:endParaRPr lang="cs-CZ" dirty="0" smtClean="0"/>
          </a:p>
          <a:p>
            <a:pPr lvl="1"/>
            <a:endParaRPr lang="cs-CZ" dirty="0" smtClean="0"/>
          </a:p>
          <a:p>
            <a:endParaRPr lang="cs-CZ" dirty="0" smtClean="0"/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692114" y="6194062"/>
            <a:ext cx="5154628" cy="2462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SoundManager.</a:t>
            </a:r>
            <a:r>
              <a:rPr kumimoji="0" lang="cs-CZ" altLang="cs-CZ" sz="1000" b="0" i="1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playSound</a:t>
            </a:r>
            <a:r>
              <a:rPr kumimoji="0" lang="cs-CZ" altLang="cs-CZ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"src/main/resources/sounds/forest.wav"</a:t>
            </a:r>
            <a:r>
              <a:rPr kumimoji="0" lang="cs-CZ" altLang="cs-CZ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0.2f</a:t>
            </a:r>
            <a:r>
              <a:rPr kumimoji="0" lang="cs-CZ" altLang="cs-CZ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true</a:t>
            </a:r>
            <a:r>
              <a:rPr kumimoji="0" lang="cs-CZ" altLang="cs-CZ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cs-CZ" altLang="cs-CZ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692114" y="2150537"/>
            <a:ext cx="5154628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public static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void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playSound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String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soundFile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float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volume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boolean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shouldRepeat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try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{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FileInputStream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fin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new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FileInputStream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soundFile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BufferedInputStream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bin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new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BufferedInputStream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fin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/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WaveData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waveFile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WaveData.</a:t>
            </a:r>
            <a:r>
              <a:rPr kumimoji="0" lang="cs-CZ" altLang="cs-CZ" sz="10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create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(bin)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/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buffer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alGenBuffers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alBufferData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buffer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waveFile.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format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waveFile.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data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waveFile.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samplerate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waveFile.dispose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/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source = 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alGenSources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alSourcei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(source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AL_BUFFER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buffer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alSourcef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(source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AL_GAIN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volume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alSourcef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(source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AL_PITCH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1.0f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alSource3f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(source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AL_POSITION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0.0f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0.0f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0.0f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alSource3f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(source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AL_VELOCITY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0.0f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0.0f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0.0f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shouldRepeat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alSourcei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(source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AL_LOOPING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AL_TRUE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alSourcei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(source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AL_PLAYING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AL_TRUE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AL10.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alSourcePlay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(source)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catch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Exception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e) {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e.printStackTrace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77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Hráč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Kolize s nepřáteli</a:t>
            </a:r>
          </a:p>
          <a:p>
            <a:r>
              <a:rPr lang="cs-CZ" dirty="0" smtClean="0"/>
              <a:t>Gravitace</a:t>
            </a:r>
          </a:p>
          <a:p>
            <a:r>
              <a:rPr lang="cs-CZ" dirty="0" smtClean="0"/>
              <a:t>Kontrola vstupu z klávesnice pro pohyb</a:t>
            </a:r>
          </a:p>
          <a:p>
            <a:r>
              <a:rPr lang="cs-CZ" dirty="0" smtClean="0"/>
              <a:t>Kontrola pro střelbu</a:t>
            </a:r>
          </a:p>
          <a:p>
            <a:r>
              <a:rPr lang="cs-CZ" dirty="0"/>
              <a:t>Střelba ve směru pohledu </a:t>
            </a:r>
            <a:r>
              <a:rPr lang="cs-CZ" dirty="0" smtClean="0"/>
              <a:t>hráče</a:t>
            </a:r>
          </a:p>
          <a:p>
            <a:r>
              <a:rPr lang="cs-CZ" dirty="0" smtClean="0"/>
              <a:t>Zpomalení ve vodě</a:t>
            </a:r>
          </a:p>
          <a:p>
            <a:r>
              <a:rPr lang="cs-CZ" dirty="0" smtClean="0"/>
              <a:t>Otáčení kamerou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442" y="4181156"/>
            <a:ext cx="2438740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Nepřátelé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Umístěni na náhodné místo ve světe</a:t>
            </a:r>
          </a:p>
          <a:p>
            <a:r>
              <a:rPr lang="cs-CZ" dirty="0" smtClean="0"/>
              <a:t>Neovlivněni vodou</a:t>
            </a:r>
          </a:p>
          <a:p>
            <a:r>
              <a:rPr lang="cs-CZ" dirty="0" smtClean="0"/>
              <a:t>10 nepřátel</a:t>
            </a:r>
          </a:p>
          <a:p>
            <a:r>
              <a:rPr lang="cs-CZ" dirty="0" smtClean="0"/>
              <a:t>Nová vlna nepřátel po 30 sekundách, poté po 15 sekundách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62" y="4195329"/>
            <a:ext cx="2907420" cy="2202351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69" y="4195329"/>
            <a:ext cx="2866552" cy="220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Projektil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Každý </a:t>
            </a:r>
            <a:r>
              <a:rPr lang="cs-CZ" dirty="0" err="1" smtClean="0"/>
              <a:t>frame</a:t>
            </a:r>
            <a:r>
              <a:rPr lang="cs-CZ" dirty="0" smtClean="0"/>
              <a:t> aktualizace polohy</a:t>
            </a:r>
          </a:p>
          <a:p>
            <a:r>
              <a:rPr lang="cs-CZ" dirty="0" smtClean="0"/>
              <a:t>Životnost 5 vteřin</a:t>
            </a:r>
          </a:p>
          <a:p>
            <a:r>
              <a:rPr lang="cs-CZ" dirty="0" smtClean="0"/>
              <a:t>Pokud se dostane mimo plochu, zničí se</a:t>
            </a:r>
          </a:p>
          <a:p>
            <a:r>
              <a:rPr lang="cs-CZ" dirty="0" smtClean="0"/>
              <a:t>Při kolizi s nepřítelem zničí sebe i nepřítele</a:t>
            </a:r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4420777"/>
            <a:ext cx="2929724" cy="15967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023" y="4420777"/>
            <a:ext cx="2946159" cy="15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2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Ukázka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4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Děkuji za pozornost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6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Obsah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80321" y="2281213"/>
            <a:ext cx="9613861" cy="3599316"/>
          </a:xfrm>
        </p:spPr>
        <p:txBody>
          <a:bodyPr>
            <a:normAutofit fontScale="70000" lnSpcReduction="20000"/>
          </a:bodyPr>
          <a:lstStyle/>
          <a:p>
            <a:r>
              <a:rPr lang="cs-CZ" dirty="0" smtClean="0"/>
              <a:t>Základní mechaniky</a:t>
            </a:r>
          </a:p>
          <a:p>
            <a:r>
              <a:rPr lang="cs-CZ" dirty="0" smtClean="0"/>
              <a:t>Popis částí</a:t>
            </a:r>
          </a:p>
          <a:p>
            <a:pPr lvl="1"/>
            <a:r>
              <a:rPr lang="cs-CZ" dirty="0" smtClean="0"/>
              <a:t>Generování </a:t>
            </a:r>
            <a:r>
              <a:rPr lang="cs-CZ" dirty="0" err="1" smtClean="0"/>
              <a:t>heigh</a:t>
            </a:r>
            <a:r>
              <a:rPr lang="cs-CZ" dirty="0" smtClean="0"/>
              <a:t> mapy</a:t>
            </a:r>
          </a:p>
          <a:p>
            <a:pPr lvl="1"/>
            <a:r>
              <a:rPr lang="cs-CZ" dirty="0" smtClean="0"/>
              <a:t>Mapa</a:t>
            </a:r>
          </a:p>
          <a:p>
            <a:pPr lvl="1"/>
            <a:r>
              <a:rPr lang="cs-CZ" dirty="0" smtClean="0"/>
              <a:t>Osvětlení</a:t>
            </a:r>
          </a:p>
          <a:p>
            <a:pPr lvl="1"/>
            <a:r>
              <a:rPr lang="cs-CZ" dirty="0" smtClean="0"/>
              <a:t>Mlha</a:t>
            </a:r>
          </a:p>
          <a:p>
            <a:pPr lvl="1"/>
            <a:r>
              <a:rPr lang="cs-CZ" dirty="0" err="1" smtClean="0"/>
              <a:t>Skybox</a:t>
            </a:r>
            <a:endParaRPr lang="cs-CZ" dirty="0" smtClean="0"/>
          </a:p>
          <a:p>
            <a:pPr lvl="1"/>
            <a:r>
              <a:rPr lang="cs-CZ" dirty="0" smtClean="0"/>
              <a:t>Denní / noční cyklus</a:t>
            </a:r>
          </a:p>
          <a:p>
            <a:pPr lvl="1"/>
            <a:r>
              <a:rPr lang="cs-CZ" dirty="0" smtClean="0"/>
              <a:t>Zvuk</a:t>
            </a:r>
          </a:p>
          <a:p>
            <a:r>
              <a:rPr lang="cs-CZ" dirty="0" smtClean="0"/>
              <a:t>Entity</a:t>
            </a:r>
            <a:endParaRPr lang="cs-CZ" dirty="0" smtClean="0"/>
          </a:p>
          <a:p>
            <a:pPr lvl="1"/>
            <a:r>
              <a:rPr lang="cs-CZ" dirty="0" smtClean="0"/>
              <a:t>Hráč</a:t>
            </a:r>
          </a:p>
          <a:p>
            <a:pPr lvl="1"/>
            <a:r>
              <a:rPr lang="cs-CZ" dirty="0" smtClean="0"/>
              <a:t>Nepřítel</a:t>
            </a:r>
          </a:p>
          <a:p>
            <a:pPr lvl="1"/>
            <a:r>
              <a:rPr lang="cs-CZ" dirty="0" smtClean="0"/>
              <a:t>Projektil</a:t>
            </a:r>
          </a:p>
          <a:p>
            <a:r>
              <a:rPr lang="cs-CZ" dirty="0" smtClean="0"/>
              <a:t>Ukázka</a:t>
            </a:r>
            <a:endParaRPr lang="cs-CZ" dirty="0" smtClean="0"/>
          </a:p>
          <a:p>
            <a:pPr lvl="1"/>
            <a:endParaRPr lang="cs-CZ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9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Základní mechaniky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Generování </a:t>
            </a:r>
            <a:r>
              <a:rPr lang="cs-CZ" dirty="0" err="1" smtClean="0"/>
              <a:t>height</a:t>
            </a:r>
            <a:r>
              <a:rPr lang="cs-CZ" dirty="0" smtClean="0"/>
              <a:t> mapy</a:t>
            </a:r>
            <a:endParaRPr lang="cs-CZ" dirty="0" smtClean="0"/>
          </a:p>
          <a:p>
            <a:r>
              <a:rPr lang="cs-CZ" dirty="0" smtClean="0"/>
              <a:t>Umístění hráče na náhodné místo</a:t>
            </a:r>
          </a:p>
          <a:p>
            <a:r>
              <a:rPr lang="cs-CZ" dirty="0" smtClean="0"/>
              <a:t>Vytvoření nepřátel</a:t>
            </a:r>
          </a:p>
          <a:p>
            <a:r>
              <a:rPr lang="cs-CZ" dirty="0" smtClean="0"/>
              <a:t>Periodické přidávání nepřátel</a:t>
            </a:r>
          </a:p>
          <a:p>
            <a:r>
              <a:rPr lang="cs-CZ" dirty="0" smtClean="0"/>
              <a:t>Získání nejvyššího skóre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Generování </a:t>
            </a:r>
            <a:r>
              <a:rPr lang="cs-CZ" dirty="0" err="1" smtClean="0"/>
              <a:t>height</a:t>
            </a:r>
            <a:r>
              <a:rPr lang="cs-CZ" smtClean="0"/>
              <a:t> mapy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Perlin</a:t>
            </a:r>
            <a:r>
              <a:rPr lang="cs-CZ" dirty="0" smtClean="0"/>
              <a:t> </a:t>
            </a:r>
            <a:r>
              <a:rPr lang="cs-CZ" dirty="0" err="1" smtClean="0"/>
              <a:t>noise</a:t>
            </a:r>
            <a:r>
              <a:rPr lang="cs-CZ" dirty="0" smtClean="0"/>
              <a:t> </a:t>
            </a:r>
            <a:r>
              <a:rPr lang="cs-CZ" dirty="0" err="1" smtClean="0"/>
              <a:t>algorithm</a:t>
            </a:r>
            <a:endParaRPr lang="cs-CZ" dirty="0" smtClean="0"/>
          </a:p>
          <a:p>
            <a:r>
              <a:rPr lang="cs-CZ" dirty="0" smtClean="0"/>
              <a:t>Rozměry 2048x2048</a:t>
            </a:r>
          </a:p>
          <a:p>
            <a:r>
              <a:rPr lang="cs-CZ" dirty="0" smtClean="0"/>
              <a:t>Světlejší = vyšší</a:t>
            </a:r>
          </a:p>
          <a:p>
            <a:r>
              <a:rPr lang="cs-CZ" dirty="0" smtClean="0"/>
              <a:t>Procházení „mapy“ v cyklu</a:t>
            </a:r>
          </a:p>
          <a:p>
            <a:r>
              <a:rPr lang="cs-CZ" dirty="0" smtClean="0"/>
              <a:t>Podle x a y souřadnice na mapě se určí výška</a:t>
            </a: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13" y="2336873"/>
            <a:ext cx="2899469" cy="29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Mapa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Podle souřadnice a barvy</a:t>
            </a:r>
          </a:p>
          <a:p>
            <a:r>
              <a:rPr lang="cs-CZ" dirty="0" smtClean="0"/>
              <a:t>Pomocí „</a:t>
            </a:r>
            <a:r>
              <a:rPr lang="cs-CZ" dirty="0" err="1" smtClean="0"/>
              <a:t>uniform</a:t>
            </a:r>
            <a:r>
              <a:rPr lang="cs-CZ" dirty="0" smtClean="0"/>
              <a:t>“ předám </a:t>
            </a:r>
            <a:r>
              <a:rPr lang="cs-CZ" dirty="0" err="1" smtClean="0"/>
              <a:t>shaderu</a:t>
            </a:r>
            <a:endParaRPr lang="cs-CZ" dirty="0" smtClean="0"/>
          </a:p>
          <a:p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708" y="4788759"/>
            <a:ext cx="1963972" cy="1972376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223" y="4788759"/>
            <a:ext cx="906144" cy="904375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789" y="4788759"/>
            <a:ext cx="907923" cy="90437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789" y="5790450"/>
            <a:ext cx="895569" cy="89556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748" y="2174779"/>
            <a:ext cx="4509932" cy="2451886"/>
          </a:xfrm>
          <a:prstGeom prst="rect">
            <a:avLst/>
          </a:prstGeom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32810" y="5470497"/>
            <a:ext cx="2970186" cy="11846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public 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void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 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connectTextureUnits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() {</a:t>
            </a:r>
            <a:br>
              <a:rPr lang="cs-CZ" altLang="cs-CZ" sz="1000" dirty="0">
                <a:solidFill>
                  <a:srgbClr val="CC7832"/>
                </a:solidFill>
                <a:latin typeface="Arial Unicode MS"/>
              </a:rPr>
            </a:b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    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super.loadInt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(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location_backgroundTexture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, 0);</a:t>
            </a:r>
            <a:br>
              <a:rPr lang="cs-CZ" altLang="cs-CZ" sz="1000" dirty="0">
                <a:solidFill>
                  <a:srgbClr val="CC7832"/>
                </a:solidFill>
                <a:latin typeface="Arial Unicode MS"/>
              </a:rPr>
            </a:b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    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super.loadInt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(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location_rTexture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, 1);</a:t>
            </a:r>
            <a:br>
              <a:rPr lang="cs-CZ" altLang="cs-CZ" sz="1000" dirty="0">
                <a:solidFill>
                  <a:srgbClr val="CC7832"/>
                </a:solidFill>
                <a:latin typeface="Arial Unicode MS"/>
              </a:rPr>
            </a:b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    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super.loadInt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(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location_gTexture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, 2);</a:t>
            </a:r>
            <a:br>
              <a:rPr lang="cs-CZ" altLang="cs-CZ" sz="1000" dirty="0">
                <a:solidFill>
                  <a:srgbClr val="CC7832"/>
                </a:solidFill>
                <a:latin typeface="Arial Unicode MS"/>
              </a:rPr>
            </a:b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    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super.loadInt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(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location_bTexture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, 3);</a:t>
            </a:r>
            <a:br>
              <a:rPr lang="cs-CZ" altLang="cs-CZ" sz="1000" dirty="0">
                <a:solidFill>
                  <a:srgbClr val="CC7832"/>
                </a:solidFill>
                <a:latin typeface="Arial Unicode MS"/>
              </a:rPr>
            </a:b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    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super.loadInt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(</a:t>
            </a:r>
            <a:r>
              <a:rPr lang="cs-CZ" altLang="cs-CZ" sz="1000" dirty="0" err="1">
                <a:solidFill>
                  <a:srgbClr val="CC7832"/>
                </a:solidFill>
                <a:latin typeface="Arial Unicode MS"/>
              </a:rPr>
              <a:t>location_blendMap</a:t>
            </a: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, 4);</a:t>
            </a:r>
            <a:br>
              <a:rPr lang="cs-CZ" altLang="cs-CZ" sz="1000" dirty="0">
                <a:solidFill>
                  <a:srgbClr val="CC7832"/>
                </a:solidFill>
                <a:latin typeface="Arial Unicode MS"/>
              </a:rPr>
            </a:br>
            <a:r>
              <a:rPr lang="cs-CZ" altLang="cs-CZ" sz="1000" dirty="0">
                <a:solidFill>
                  <a:srgbClr val="CC7832"/>
                </a:solidFill>
                <a:latin typeface="Arial Unicode MS"/>
              </a:rPr>
              <a:t>}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32810" y="3225686"/>
            <a:ext cx="5979308" cy="20928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private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void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bindTextures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Terrain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terrain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TerrainTexturePack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texturePack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terrain.getTexturePack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GL13.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glActiveTexture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(GL13.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GL_TEXTURE0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glBindTexture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GL_TEXTURE_2D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texturePack.getBackgroundTexture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().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getTextureID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GL13.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glActiveTexture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(GL13.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GL_TEXTURE1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glBindTexture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GL_TEXTURE_2D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texturePack.getrTexture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().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getTextureID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GL13.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glActiveTexture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(GL13.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GL_TEXTURE2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glBindTexture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GL_TEXTURE_2D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texturePack.getgTexture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().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getTextureID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GL13.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glActiveTexture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(GL13.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GL_TEXTURE3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glBindTexture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GL_TEXTURE_2D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texturePack.getbTexture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().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getTextureID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GL13.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glActiveTexture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(GL13.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GL_TEXTURE4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glBindTexture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GL_TEXTURE_2D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terrain.getBlendMap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().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getTextureID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Obrázek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9869" y="5778369"/>
            <a:ext cx="918498" cy="9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Osvětlení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Pomocí normálových vektorů</a:t>
            </a:r>
          </a:p>
          <a:p>
            <a:r>
              <a:rPr lang="cs-CZ" dirty="0" err="1" smtClean="0"/>
              <a:t>Dot</a:t>
            </a:r>
            <a:r>
              <a:rPr lang="cs-CZ" dirty="0" smtClean="0"/>
              <a:t> </a:t>
            </a:r>
            <a:r>
              <a:rPr lang="cs-CZ" dirty="0" err="1" smtClean="0"/>
              <a:t>product</a:t>
            </a:r>
            <a:r>
              <a:rPr lang="cs-CZ" dirty="0"/>
              <a:t>:</a:t>
            </a:r>
            <a:r>
              <a:rPr lang="cs-CZ" dirty="0" smtClean="0"/>
              <a:t> 0 – 1</a:t>
            </a:r>
          </a:p>
          <a:p>
            <a:pPr lvl="1"/>
            <a:r>
              <a:rPr lang="cs-CZ" dirty="0" smtClean="0"/>
              <a:t>„Jak podobné si vektory jsou“</a:t>
            </a:r>
          </a:p>
          <a:p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55" y="4534739"/>
            <a:ext cx="3072084" cy="2014148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05" y="4698647"/>
            <a:ext cx="2295917" cy="1686331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399388" y="5180709"/>
            <a:ext cx="3057030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vec3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unitNormal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normalize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surfaceNormal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vec3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unitLightVector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normalize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toLightVector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[i]);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float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nDot1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dot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unitNormal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unitLightVector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float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brightness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max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(nDot1, 0.0);</a:t>
            </a:r>
          </a:p>
        </p:txBody>
      </p:sp>
    </p:spTree>
    <p:extLst>
      <p:ext uri="{BB962C8B-B14F-4D97-AF65-F5344CB8AC3E}">
        <p14:creationId xmlns:p14="http://schemas.microsoft.com/office/powerpoint/2010/main" val="26569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Mlha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80321" y="2328922"/>
            <a:ext cx="9613861" cy="3599316"/>
          </a:xfrm>
        </p:spPr>
        <p:txBody>
          <a:bodyPr/>
          <a:lstStyle/>
          <a:p>
            <a:r>
              <a:rPr lang="cs-CZ" dirty="0" smtClean="0"/>
              <a:t>Exponenciální snížení viditelnosti podle vzdálenosti</a:t>
            </a:r>
          </a:p>
          <a:p>
            <a:r>
              <a:rPr lang="cs-CZ" dirty="0" smtClean="0"/>
              <a:t>V = e</a:t>
            </a:r>
            <a:r>
              <a:rPr lang="cs-CZ" baseline="30000" dirty="0" smtClean="0"/>
              <a:t>-(vzdálenost * hustota)</a:t>
            </a:r>
            <a:r>
              <a:rPr lang="cs-CZ" baseline="60000" dirty="0" smtClean="0"/>
              <a:t>spád</a:t>
            </a:r>
            <a:endParaRPr lang="en-US" baseline="60000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4842343"/>
            <a:ext cx="2246361" cy="1517425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80320" y="3445400"/>
            <a:ext cx="4298507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const</a:t>
            </a:r>
            <a:r>
              <a:rPr kumimoji="0" lang="en-US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float density = 0.0035;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const</a:t>
            </a:r>
            <a:r>
              <a:rPr kumimoji="0" lang="en-US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float gradient = 5;</a:t>
            </a:r>
            <a:endParaRPr kumimoji="0" lang="cs-CZ" altLang="cs-CZ" sz="10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vec4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positionRelativeToCam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viewMatrix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*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worldPosition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float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distance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length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positionRelativeToCam.xyz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visibility = </a:t>
            </a:r>
            <a:r>
              <a:rPr kumimoji="0" lang="en-US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exp</a:t>
            </a:r>
            <a:r>
              <a:rPr kumimoji="0" lang="en-US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(-pow((distance * density), gradient));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visibility = clamp(visibility, 0.0, 1.0);</a:t>
            </a:r>
            <a:endParaRPr kumimoji="0" lang="cs-CZ" altLang="cs-CZ" sz="10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541448" y="3705290"/>
            <a:ext cx="3465919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float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visibility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uniform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vec3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skyColor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out_Color</a:t>
            </a:r>
            <a:r>
              <a:rPr kumimoji="0" lang="en-US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mix(vec4(</a:t>
            </a:r>
            <a:r>
              <a:rPr kumimoji="0" lang="en-US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skyColor</a:t>
            </a:r>
            <a:r>
              <a:rPr kumimoji="0" lang="en-US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, 1.0), </a:t>
            </a:r>
            <a:r>
              <a:rPr kumimoji="0" lang="en-US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out_Color</a:t>
            </a:r>
            <a:r>
              <a:rPr kumimoji="0" lang="en-US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, visibility);</a:t>
            </a:r>
            <a:endParaRPr kumimoji="0" lang="cs-CZ" altLang="cs-CZ" sz="10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/>
            </a:endParaRPr>
          </a:p>
        </p:txBody>
      </p:sp>
      <p:pic>
        <p:nvPicPr>
          <p:cNvPr id="14" name="Obráze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249" y="4842344"/>
            <a:ext cx="8958442" cy="1517424"/>
          </a:xfrm>
          <a:prstGeom prst="rect">
            <a:avLst/>
          </a:prstGeom>
        </p:spPr>
      </p:pic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9569988" y="3676232"/>
            <a:ext cx="2487703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private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static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final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float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RED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0.5444f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private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static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final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float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GREEN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0.62f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private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static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final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float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BLUE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0.69f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3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err="1" smtClean="0"/>
              <a:t>Skybox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Cube</a:t>
            </a:r>
            <a:r>
              <a:rPr lang="cs-CZ" dirty="0" smtClean="0"/>
              <a:t> </a:t>
            </a:r>
            <a:r>
              <a:rPr lang="cs-CZ" dirty="0" smtClean="0"/>
              <a:t>map </a:t>
            </a:r>
            <a:r>
              <a:rPr lang="cs-CZ" dirty="0" err="1" smtClean="0"/>
              <a:t>texture</a:t>
            </a:r>
            <a:endParaRPr lang="cs-CZ" dirty="0" smtClean="0"/>
          </a:p>
          <a:p>
            <a:r>
              <a:rPr lang="cs-CZ" dirty="0" smtClean="0"/>
              <a:t>Ve statické vzdálenosti od kamery</a:t>
            </a:r>
          </a:p>
          <a:p>
            <a:r>
              <a:rPr lang="cs-CZ" dirty="0" smtClean="0"/>
              <a:t>Kamera vždy ve středu </a:t>
            </a:r>
            <a:r>
              <a:rPr lang="cs-CZ" dirty="0" err="1" smtClean="0"/>
              <a:t>skyboxu</a:t>
            </a:r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476" y="2326381"/>
            <a:ext cx="3727890" cy="2085678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134" y="5033176"/>
            <a:ext cx="5252232" cy="152413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78297" y="5541643"/>
            <a:ext cx="5693134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 =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 &lt;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textureFiles.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length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i++) {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TextureData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data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decodeTextureFile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src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main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resources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/"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+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textureFiles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[i] +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".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png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"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glTexImage2D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(GL13.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GL_TEXTURE_CUBE_MAP_POSITIVE_X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+ i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GL_RGBA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data.getWidth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data.getHeight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GL_RGBA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GL11.</a:t>
            </a:r>
            <a:r>
              <a:rPr kumimoji="0" lang="cs-CZ" altLang="cs-CZ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GL_UNSIGNED_BYTE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data.getBuffer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}</a:t>
            </a: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6" y="3898734"/>
            <a:ext cx="4770781" cy="14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smtClean="0"/>
              <a:t>Denní / noční cyklus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Změna textury na základě uplynulého času</a:t>
            </a:r>
          </a:p>
          <a:p>
            <a:r>
              <a:rPr lang="cs-CZ" dirty="0" smtClean="0"/>
              <a:t>Zvýšení / snížení intenzity slunce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9074" y="5269345"/>
            <a:ext cx="4139887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vec4 texture1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cubeMap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textureCoords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vec4 texture2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(cubeMap2,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textureCoords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vec4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finalColor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mix(texture1, texture2,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blendFactor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/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float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factor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textureCoords.y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-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lowerLimit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/ 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upperLimit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-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lowerLimit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factor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clamp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factor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, 0.0, 1.0);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out_Color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mix(vec4(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fogColor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, 1.0),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finalColor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,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factor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);</a:t>
            </a: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715810" y="5423233"/>
            <a:ext cx="3627077" cy="8617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time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&lt;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30000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{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texture1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nightTexture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texture2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nightTexture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blendFactor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time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/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30000.0f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sunlightIntensity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cs-CZ" altLang="cs-CZ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time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/ 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30000.0f</a:t>
            </a:r>
            <a:r>
              <a:rPr kumimoji="0" lang="cs-CZ" altLang="cs-CZ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" y="3731977"/>
            <a:ext cx="3835036" cy="1157282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060" y="3725925"/>
            <a:ext cx="3997560" cy="1188549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858" y="3731977"/>
            <a:ext cx="3821410" cy="11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472</TotalTime>
  <Words>372</Words>
  <Application>Microsoft Office PowerPoint</Application>
  <PresentationFormat>Širokoúhlá obrazovka</PresentationFormat>
  <Paragraphs>97</Paragraphs>
  <Slides>15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0" baseType="lpstr">
      <vt:lpstr>Arial</vt:lpstr>
      <vt:lpstr>Arial Unicode MS</vt:lpstr>
      <vt:lpstr>Calibri</vt:lpstr>
      <vt:lpstr>Trebuchet MS</vt:lpstr>
      <vt:lpstr>Berlín</vt:lpstr>
      <vt:lpstr>LWJGL2 Game</vt:lpstr>
      <vt:lpstr>Obsah</vt:lpstr>
      <vt:lpstr>Základní mechaniky</vt:lpstr>
      <vt:lpstr>Generování height mapy</vt:lpstr>
      <vt:lpstr>Mapa</vt:lpstr>
      <vt:lpstr>Osvětlení</vt:lpstr>
      <vt:lpstr>Mlha</vt:lpstr>
      <vt:lpstr>Skybox</vt:lpstr>
      <vt:lpstr>Denní / noční cyklus</vt:lpstr>
      <vt:lpstr>Zvuk</vt:lpstr>
      <vt:lpstr>Hráč</vt:lpstr>
      <vt:lpstr>Nepřátelé</vt:lpstr>
      <vt:lpstr>Projektil</vt:lpstr>
      <vt:lpstr>Ukázka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Martin Malíř</dc:creator>
  <cp:lastModifiedBy>Martin Malíř</cp:lastModifiedBy>
  <cp:revision>47</cp:revision>
  <dcterms:created xsi:type="dcterms:W3CDTF">2023-04-17T07:21:03Z</dcterms:created>
  <dcterms:modified xsi:type="dcterms:W3CDTF">2023-04-17T20:09:29Z</dcterms:modified>
</cp:coreProperties>
</file>